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431D-FF6E-4455-9FA2-1A5902591A58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8ABB-B5B5-4229-B09B-9A2A2C93D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60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431D-FF6E-4455-9FA2-1A5902591A58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8ABB-B5B5-4229-B09B-9A2A2C93D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23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431D-FF6E-4455-9FA2-1A5902591A58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8ABB-B5B5-4229-B09B-9A2A2C93D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1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431D-FF6E-4455-9FA2-1A5902591A58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8ABB-B5B5-4229-B09B-9A2A2C93D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431D-FF6E-4455-9FA2-1A5902591A58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8ABB-B5B5-4229-B09B-9A2A2C93D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2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431D-FF6E-4455-9FA2-1A5902591A58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8ABB-B5B5-4229-B09B-9A2A2C93D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94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431D-FF6E-4455-9FA2-1A5902591A58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8ABB-B5B5-4229-B09B-9A2A2C93D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12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431D-FF6E-4455-9FA2-1A5902591A58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8ABB-B5B5-4229-B09B-9A2A2C93D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40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431D-FF6E-4455-9FA2-1A5902591A58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8ABB-B5B5-4229-B09B-9A2A2C93D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30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431D-FF6E-4455-9FA2-1A5902591A58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8ABB-B5B5-4229-B09B-9A2A2C93D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06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431D-FF6E-4455-9FA2-1A5902591A58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8ABB-B5B5-4229-B09B-9A2A2C93D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89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5431D-FF6E-4455-9FA2-1A5902591A58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58ABB-B5B5-4229-B09B-9A2A2C93D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8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200400"/>
            <a:ext cx="8208912" cy="2460848"/>
          </a:xfrm>
        </p:spPr>
        <p:txBody>
          <a:bodyPr/>
          <a:lstStyle/>
          <a:p>
            <a:r>
              <a:rPr lang="en-GB" dirty="0" smtClean="0"/>
              <a:t>Maths at Kettlefields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14382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34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Counting activities and games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Songs and rhymes </a:t>
            </a:r>
          </a:p>
          <a:p>
            <a:pPr marL="0" indent="0">
              <a:buNone/>
            </a:pPr>
            <a:r>
              <a:rPr lang="en-GB" dirty="0"/>
              <a:t>•Five Little Ducks </a:t>
            </a:r>
          </a:p>
          <a:p>
            <a:pPr marL="0" indent="0">
              <a:buNone/>
            </a:pPr>
            <a:r>
              <a:rPr lang="en-US" dirty="0"/>
              <a:t>•Five Little Men in a Flying Saucer </a:t>
            </a:r>
          </a:p>
          <a:p>
            <a:pPr marL="0" indent="0">
              <a:buNone/>
            </a:pPr>
            <a:r>
              <a:rPr lang="en-GB" dirty="0"/>
              <a:t>•Five Little Speckled Frogs </a:t>
            </a:r>
          </a:p>
          <a:p>
            <a:pPr marL="0" indent="0">
              <a:buNone/>
            </a:pPr>
            <a:r>
              <a:rPr lang="en-GB" dirty="0"/>
              <a:t>•Ten Fat Sausages </a:t>
            </a:r>
          </a:p>
          <a:p>
            <a:pPr marL="0" indent="0">
              <a:buNone/>
            </a:pPr>
            <a:r>
              <a:rPr lang="en-GB" dirty="0"/>
              <a:t>•Ten Little Indian Boys </a:t>
            </a:r>
          </a:p>
          <a:p>
            <a:pPr marL="0" indent="0">
              <a:buNone/>
            </a:pPr>
            <a:r>
              <a:rPr lang="en-US" dirty="0"/>
              <a:t>•One, Two Three, Four, Five, Once I caught a fish alive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282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2" y="1124744"/>
            <a:ext cx="8222574" cy="422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08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cardinality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Cardinality </a:t>
            </a:r>
            <a:r>
              <a:rPr lang="en-US" dirty="0"/>
              <a:t>means the quantity or total number of items in a set . This can be determined by </a:t>
            </a:r>
            <a:r>
              <a:rPr lang="en-US" dirty="0" err="1"/>
              <a:t>subitising</a:t>
            </a:r>
            <a:r>
              <a:rPr lang="en-US" dirty="0"/>
              <a:t> (for very small sets) or counting. While </a:t>
            </a:r>
            <a:r>
              <a:rPr lang="en-US" dirty="0" err="1"/>
              <a:t>subitising</a:t>
            </a:r>
            <a:r>
              <a:rPr lang="en-US" dirty="0"/>
              <a:t> allows children to perceive the cardinality of small sets, counting requires them to understand that the last number in the counting sequence represents the quantity of the set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‘The 8-ness of eight’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1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Cardinality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S</a:t>
            </a:r>
            <a:r>
              <a:rPr lang="en-US" b="1" dirty="0" err="1" smtClean="0"/>
              <a:t>ubitising</a:t>
            </a:r>
            <a:r>
              <a:rPr lang="en-US" b="1" dirty="0" smtClean="0"/>
              <a:t> </a:t>
            </a:r>
            <a:r>
              <a:rPr lang="en-US" dirty="0"/>
              <a:t>The process of immediately knowing how many objects are in a small group without needing to count them. </a:t>
            </a:r>
            <a:r>
              <a:rPr lang="en-US" b="1" dirty="0"/>
              <a:t>Perceptual </a:t>
            </a:r>
            <a:r>
              <a:rPr lang="en-US" b="1" dirty="0" err="1"/>
              <a:t>Subitising</a:t>
            </a:r>
            <a:r>
              <a:rPr lang="en-US" b="1" dirty="0"/>
              <a:t> </a:t>
            </a:r>
            <a:r>
              <a:rPr lang="en-US" dirty="0"/>
              <a:t>Being able to ‘just see’ how many are in a group, without counting.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46" y="3140968"/>
            <a:ext cx="2152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025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7630"/>
            <a:ext cx="766774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55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7098"/>
            <a:ext cx="7488832" cy="574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073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404664"/>
            <a:ext cx="7938882" cy="569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52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828675"/>
            <a:ext cx="67913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844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252538"/>
            <a:ext cx="72199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620688"/>
            <a:ext cx="32575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2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604963"/>
            <a:ext cx="73533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8163"/>
            <a:ext cx="4219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79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of this </a:t>
            </a:r>
            <a:r>
              <a:rPr lang="en-GB" dirty="0" smtClean="0"/>
              <a:t>afternoon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US" sz="3200" dirty="0" smtClean="0"/>
              <a:t>•</a:t>
            </a:r>
            <a:r>
              <a:rPr lang="en-US" sz="3200" dirty="0"/>
              <a:t>To explore the main elements that can help children develop number sense and fluency when </a:t>
            </a:r>
            <a:r>
              <a:rPr lang="en-US" sz="3200" dirty="0" smtClean="0"/>
              <a:t>calculating. 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•To discuss ways you can support your children at home, including games you can play.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496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085975"/>
            <a:ext cx="73628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4019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463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485900"/>
            <a:ext cx="72866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3208"/>
            <a:ext cx="39719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667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23" y="1484784"/>
            <a:ext cx="74866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2" y="505938"/>
            <a:ext cx="41052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636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9280"/>
            <a:ext cx="6681167" cy="473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970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12" y="1124744"/>
            <a:ext cx="710241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365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" y="613484"/>
            <a:ext cx="8687059" cy="485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594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1" y="836713"/>
            <a:ext cx="7717037" cy="496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010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2" y="836713"/>
            <a:ext cx="7796072" cy="491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066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96"/>
            <a:ext cx="7416824" cy="539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084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666750"/>
            <a:ext cx="65246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38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0" y="660536"/>
            <a:ext cx="7705438" cy="492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55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152525"/>
            <a:ext cx="71532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3345"/>
            <a:ext cx="30956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975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6792"/>
            <a:ext cx="72009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49" y="556667"/>
            <a:ext cx="3943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630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844824"/>
            <a:ext cx="74199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39147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614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808"/>
            <a:ext cx="72009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646642"/>
            <a:ext cx="4038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446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53" y="1052736"/>
            <a:ext cx="825889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459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2" y="1772816"/>
            <a:ext cx="8570204" cy="281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42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Number Sense?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6 </a:t>
            </a:r>
            <a:r>
              <a:rPr lang="en-GB" b="1" dirty="0"/>
              <a:t>+ 5 =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11 – 9 =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•Children with number sense can work </a:t>
            </a:r>
            <a:r>
              <a:rPr lang="en-US" b="1" dirty="0"/>
              <a:t>fluently and flexibly </a:t>
            </a:r>
            <a:r>
              <a:rPr lang="en-US" dirty="0"/>
              <a:t>with numbers </a:t>
            </a:r>
          </a:p>
          <a:p>
            <a:pPr marL="0" indent="0">
              <a:buNone/>
            </a:pPr>
            <a:r>
              <a:rPr lang="en-US" dirty="0"/>
              <a:t>•They have a sense of what numbers mean and understand their relationship to one another </a:t>
            </a:r>
          </a:p>
          <a:p>
            <a:pPr marL="0" indent="0">
              <a:buNone/>
            </a:pPr>
            <a:r>
              <a:rPr lang="en-US" dirty="0"/>
              <a:t>•They can use numbers in real world situations. 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b="1" dirty="0"/>
              <a:t>It develops gradually as a result of exploring numbers, visualizing them in a variety of contexts, and relating them in ways that are not limited by traditional algorithms 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89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4 Cs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US" sz="2800" dirty="0" smtClean="0"/>
              <a:t>These </a:t>
            </a:r>
            <a:r>
              <a:rPr lang="en-US" sz="2800" dirty="0"/>
              <a:t>key elements are the basis for the development of children’s early number sense and future success in </a:t>
            </a:r>
            <a:r>
              <a:rPr lang="en-US" sz="2800" dirty="0" err="1"/>
              <a:t>maths</a:t>
            </a:r>
            <a:r>
              <a:rPr lang="en-US" sz="2800" dirty="0"/>
              <a:t>: </a:t>
            </a:r>
          </a:p>
          <a:p>
            <a:pPr marL="0" indent="0">
              <a:buNone/>
            </a:pPr>
            <a:r>
              <a:rPr lang="en-GB" sz="2800" dirty="0"/>
              <a:t>•Counting </a:t>
            </a:r>
          </a:p>
          <a:p>
            <a:pPr marL="0" indent="0">
              <a:buNone/>
            </a:pPr>
            <a:r>
              <a:rPr lang="en-GB" sz="2800" dirty="0"/>
              <a:t>•Cardinality </a:t>
            </a:r>
          </a:p>
          <a:p>
            <a:pPr marL="0" indent="0">
              <a:buNone/>
            </a:pPr>
            <a:r>
              <a:rPr lang="en-GB" sz="2800" dirty="0"/>
              <a:t>•Composition </a:t>
            </a:r>
          </a:p>
          <a:p>
            <a:pPr marL="0" indent="0">
              <a:buNone/>
            </a:pPr>
            <a:r>
              <a:rPr lang="en-GB" sz="2800" dirty="0"/>
              <a:t>•Comparison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43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543800" cy="439938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“</a:t>
            </a:r>
            <a:r>
              <a:rPr lang="en-US" dirty="0"/>
              <a:t>Knowing numbers” is often used to refer to a child being able to recite the names of numbers in ascending order. </a:t>
            </a:r>
          </a:p>
          <a:p>
            <a:r>
              <a:rPr lang="en-US" dirty="0"/>
              <a:t>However, rote </a:t>
            </a:r>
            <a:r>
              <a:rPr lang="en-US" dirty="0" err="1"/>
              <a:t>memorisation</a:t>
            </a:r>
            <a:r>
              <a:rPr lang="en-US" dirty="0"/>
              <a:t> does not equate to understanding. </a:t>
            </a:r>
          </a:p>
          <a:p>
            <a:r>
              <a:rPr lang="en-US" b="1" dirty="0"/>
              <a:t>3 rules of counting </a:t>
            </a:r>
            <a:r>
              <a:rPr lang="en-US" dirty="0"/>
              <a:t>1. Count everything once 2. Say the numbers in the right order </a:t>
            </a:r>
            <a:r>
              <a:rPr lang="en-US" dirty="0" smtClean="0"/>
              <a:t>3</a:t>
            </a:r>
            <a:r>
              <a:rPr lang="en-US" dirty="0"/>
              <a:t>. The last number you day is how many there are </a:t>
            </a:r>
            <a:r>
              <a:rPr lang="en-US" dirty="0" smtClean="0"/>
              <a:t>= </a:t>
            </a:r>
            <a:r>
              <a:rPr lang="en-GB" b="1" dirty="0" smtClean="0"/>
              <a:t>the </a:t>
            </a:r>
            <a:r>
              <a:rPr lang="en-GB" b="1" dirty="0"/>
              <a:t>stopping number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One-To-One Correspondence </a:t>
            </a:r>
            <a:endParaRPr lang="en-GB" dirty="0"/>
          </a:p>
          <a:p>
            <a:r>
              <a:rPr lang="en-US" dirty="0"/>
              <a:t>When counting, the concept of </a:t>
            </a:r>
            <a:r>
              <a:rPr lang="en-US" b="1" dirty="0"/>
              <a:t>one-to-one correspondence </a:t>
            </a:r>
            <a:r>
              <a:rPr lang="en-US" dirty="0"/>
              <a:t>is the understanding that each object being counted represents “one more.” It is important for children to be able to count out a number of objects from a larger group set of objects so they understand the </a:t>
            </a:r>
            <a:r>
              <a:rPr lang="en-US" b="1" dirty="0"/>
              <a:t>stopping number</a:t>
            </a:r>
            <a:r>
              <a:rPr lang="en-US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92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Progression in counting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1.Count </a:t>
            </a:r>
            <a:r>
              <a:rPr lang="en-US" dirty="0"/>
              <a:t>things that are identical in appearance.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2.Count things that can be </a:t>
            </a:r>
            <a:r>
              <a:rPr lang="en-US" dirty="0" smtClean="0"/>
              <a:t>conceptualized </a:t>
            </a:r>
            <a:r>
              <a:rPr lang="en-US" dirty="0"/>
              <a:t>as being the same, but aren’t identical. Vary by: </a:t>
            </a:r>
          </a:p>
          <a:p>
            <a:pPr marL="457200" indent="-457200">
              <a:buAutoNum type="alphaLcPeriod"/>
            </a:pPr>
            <a:r>
              <a:rPr lang="en-GB" dirty="0" smtClean="0"/>
              <a:t>colour </a:t>
            </a:r>
          </a:p>
          <a:p>
            <a:pPr marL="457200" indent="-457200">
              <a:buAutoNum type="alphaLcPeriod"/>
            </a:pPr>
            <a:endParaRPr lang="en-GB" dirty="0"/>
          </a:p>
          <a:p>
            <a:pPr marL="0" indent="0">
              <a:buNone/>
            </a:pPr>
            <a:r>
              <a:rPr lang="en-US" dirty="0"/>
              <a:t>b. other non- interfering variables </a:t>
            </a:r>
          </a:p>
          <a:p>
            <a:pPr marL="0" indent="0">
              <a:buNone/>
            </a:pPr>
            <a:r>
              <a:rPr lang="en-US" b="1" dirty="0"/>
              <a:t>Only count (and calculate with) things </a:t>
            </a:r>
            <a:r>
              <a:rPr lang="en-GB" b="1" dirty="0" smtClean="0"/>
              <a:t>with </a:t>
            </a:r>
            <a:r>
              <a:rPr lang="en-GB" b="1" dirty="0"/>
              <a:t>the same noun.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40120"/>
            <a:ext cx="27908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35" y="4038784"/>
            <a:ext cx="24288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54488"/>
            <a:ext cx="1781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33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8" y="476672"/>
            <a:ext cx="8045569" cy="571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64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6038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13295"/>
            <a:ext cx="71247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967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483</Words>
  <Application>Microsoft Office PowerPoint</Application>
  <PresentationFormat>On-screen Show (4:3)</PresentationFormat>
  <Paragraphs>50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Maths at Kettlefields</vt:lpstr>
      <vt:lpstr>Aims of this afternoon</vt:lpstr>
      <vt:lpstr>PowerPoint Presentation</vt:lpstr>
      <vt:lpstr>What is Number Sense?  </vt:lpstr>
      <vt:lpstr>The 4 Cs  </vt:lpstr>
      <vt:lpstr>Counting</vt:lpstr>
      <vt:lpstr>Progression in counting</vt:lpstr>
      <vt:lpstr>PowerPoint Presentation</vt:lpstr>
      <vt:lpstr>PowerPoint Presentation</vt:lpstr>
      <vt:lpstr>Counting activities and games</vt:lpstr>
      <vt:lpstr>PowerPoint Presentation</vt:lpstr>
      <vt:lpstr>cardinality</vt:lpstr>
      <vt:lpstr>Cardinality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at Kettlefields</dc:title>
  <dc:creator>Alicia Swann</dc:creator>
  <cp:lastModifiedBy>Alicia Swann</cp:lastModifiedBy>
  <cp:revision>8</cp:revision>
  <dcterms:created xsi:type="dcterms:W3CDTF">2019-09-25T18:46:26Z</dcterms:created>
  <dcterms:modified xsi:type="dcterms:W3CDTF">2019-09-25T19:31:47Z</dcterms:modified>
</cp:coreProperties>
</file>